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6"/>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412" r:id="rId14"/>
    <p:sldId id="369" r:id="rId15"/>
    <p:sldId id="467" r:id="rId16"/>
    <p:sldId id="421" r:id="rId17"/>
    <p:sldId id="462" r:id="rId18"/>
    <p:sldId id="441" r:id="rId19"/>
    <p:sldId id="478" r:id="rId20"/>
    <p:sldId id="422" r:id="rId21"/>
    <p:sldId id="424" r:id="rId22"/>
    <p:sldId id="442" r:id="rId23"/>
    <p:sldId id="443" r:id="rId24"/>
    <p:sldId id="444" r:id="rId25"/>
    <p:sldId id="426" r:id="rId26"/>
    <p:sldId id="394" r:id="rId27"/>
    <p:sldId id="429" r:id="rId28"/>
    <p:sldId id="461" r:id="rId29"/>
    <p:sldId id="473" r:id="rId30"/>
    <p:sldId id="472" r:id="rId31"/>
    <p:sldId id="466" r:id="rId32"/>
    <p:sldId id="469" r:id="rId33"/>
    <p:sldId id="470" r:id="rId34"/>
    <p:sldId id="471" r:id="rId35"/>
    <p:sldId id="474" r:id="rId36"/>
    <p:sldId id="475" r:id="rId37"/>
    <p:sldId id="476" r:id="rId38"/>
    <p:sldId id="477" r:id="rId39"/>
    <p:sldId id="445" r:id="rId40"/>
    <p:sldId id="449" r:id="rId41"/>
    <p:sldId id="439" r:id="rId42"/>
    <p:sldId id="454" r:id="rId43"/>
    <p:sldId id="388" r:id="rId44"/>
    <p:sldId id="410" r:id="rId45"/>
    <p:sldId id="437" r:id="rId46"/>
    <p:sldId id="423" r:id="rId47"/>
    <p:sldId id="464" r:id="rId48"/>
    <p:sldId id="428" r:id="rId49"/>
    <p:sldId id="398" r:id="rId50"/>
    <p:sldId id="463" r:id="rId51"/>
    <p:sldId id="317" r:id="rId52"/>
    <p:sldId id="455" r:id="rId53"/>
    <p:sldId id="416" r:id="rId54"/>
    <p:sldId id="459" r:id="rId55"/>
    <p:sldId id="419" r:id="rId56"/>
    <p:sldId id="420" r:id="rId57"/>
    <p:sldId id="452" r:id="rId58"/>
    <p:sldId id="447" r:id="rId59"/>
    <p:sldId id="391" r:id="rId60"/>
    <p:sldId id="395" r:id="rId61"/>
    <p:sldId id="400" r:id="rId62"/>
    <p:sldId id="457" r:id="rId63"/>
    <p:sldId id="277" r:id="rId64"/>
    <p:sldId id="414"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0" autoAdjust="0"/>
    <p:restoredTop sz="78538" autoAdjust="0"/>
  </p:normalViewPr>
  <p:slideViewPr>
    <p:cSldViewPr snapToGrid="0" snapToObjects="1" showGuides="1">
      <p:cViewPr>
        <p:scale>
          <a:sx n="110" d="100"/>
          <a:sy n="110" d="100"/>
        </p:scale>
        <p:origin x="296" y="144"/>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9/28/17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p>
          <a:p>
            <a:endParaRPr lang="en-US" baseline="0" dirty="0" smtClean="0"/>
          </a:p>
          <a:p>
            <a:r>
              <a:rPr lang="en-US" baseline="0" dirty="0" smtClean="0"/>
              <a:t>Types of the constructors of the RE type "compute" the answer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7176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a:t>
            </a:r>
            <a:r>
              <a:rPr lang="en-US" dirty="0" smtClean="0"/>
              <a:t>key and </a:t>
            </a:r>
            <a:r>
              <a:rPr lang="en-US" dirty="0" err="1" smtClean="0"/>
              <a:t>Occ</a:t>
            </a:r>
            <a:r>
              <a:rPr lang="en-US" dirty="0" smtClean="0"/>
              <a:t> are </a:t>
            </a:r>
            <a:r>
              <a:rPr lang="en-US" dirty="0" smtClean="0"/>
              <a:t>*not*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22</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24</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always wanted to have dependent types in Haskell, ever since I was a little girl</a:t>
            </a:r>
            <a:endParaRPr lang="en-US" dirty="0" smtClean="0"/>
          </a:p>
          <a:p>
            <a:endParaRPr lang="en-US" dirty="0" smtClean="0"/>
          </a:p>
          <a:p>
            <a:r>
              <a:rPr lang="en-US" dirty="0" smtClean="0"/>
              <a:t>Spoiler</a:t>
            </a:r>
            <a:r>
              <a:rPr lang="en-US" baseline="0" dirty="0" smtClean="0"/>
              <a:t> </a:t>
            </a:r>
            <a:r>
              <a:rPr lang="en-US" baseline="0" dirty="0" smtClean="0"/>
              <a:t>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latin typeface="Gill Sans Regular" charset="0"/>
              </a:rPr>
              <a:t>Define a predicate that </a:t>
            </a:r>
          </a:p>
          <a:p>
            <a:r>
              <a:rPr lang="en-US" sz="1200" dirty="0" smtClean="0">
                <a:latin typeface="Gill Sans Regular" charset="0"/>
              </a:rPr>
              <a:t>classifies </a:t>
            </a:r>
            <a:r>
              <a:rPr lang="en-US" sz="1200" dirty="0" err="1" smtClean="0">
                <a:latin typeface="Gill Sans Regular" charset="0"/>
              </a:rPr>
              <a:t>OccMaps</a:t>
            </a:r>
            <a:r>
              <a:rPr lang="en-US" sz="1200" dirty="0" smtClean="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874590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434434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72018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833501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Jon Moore's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52</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53</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54</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56</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59</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60</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61</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62</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p>
          <a:p>
            <a:endParaRPr lang="en-US" baseline="0" dirty="0" smtClean="0"/>
          </a:p>
          <a:p>
            <a:endParaRPr lang="en-US" baseline="0" dirty="0" smtClean="0"/>
          </a:p>
          <a:p>
            <a:r>
              <a:rPr lang="en-US" baseline="0" dirty="0" smtClean="0"/>
              <a:t>(Note, usually capture groups capture at most one string. We're going to do better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r>
              <a:rPr lang="en-US" baseline="0" dirty="0" smtClean="0"/>
              <a:t>!</a:t>
            </a:r>
          </a:p>
          <a:p>
            <a:endParaRPr lang="en-US" baseline="0" dirty="0" smtClean="0"/>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baseline="0" dirty="0" smtClean="0"/>
              <a:t>Let's look at </a:t>
            </a:r>
            <a:r>
              <a:rPr lang="en-US" b="1" baseline="0" dirty="0" smtClean="0"/>
              <a:t>outcomes</a:t>
            </a:r>
            <a:r>
              <a:rPr lang="en-US" baseline="0" dirty="0" smtClean="0"/>
              <a:t> not </a:t>
            </a:r>
            <a:r>
              <a:rPr lang="en-US" i="1" baseline="0" dirty="0" smtClean="0"/>
              <a:t>mechanism</a:t>
            </a:r>
            <a:r>
              <a:rPr lang="en-US" baseline="0" dirty="0" smtClean="0"/>
              <a:t>.    What abilities do dependently-typed languages provide?</a:t>
            </a:r>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9/28/17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9/28/17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6290661" y="3327097"/>
            <a:ext cx="1522251" cy="152225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smtClean="0">
                <a:latin typeface="Zapfino" charset="0"/>
                <a:ea typeface="Zapfino" charset="0"/>
                <a:cs typeface="Zapfino" charset="0"/>
              </a:rPr>
              <a:t>Type Computation</a:t>
            </a:r>
            <a:endParaRPr lang="en-US" sz="27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smtClean="0">
                <a:solidFill>
                  <a:schemeClr val="tx2"/>
                </a:solidFill>
                <a:ea typeface="Osaka"/>
                <a:cs typeface="Consolas"/>
              </a:rPr>
              <a:t>Regular </a:t>
            </a:r>
            <a:r>
              <a:rPr lang="en-US" sz="2400" dirty="0">
                <a:solidFill>
                  <a:schemeClr val="tx2"/>
                </a:solidFill>
                <a:ea typeface="Osaka"/>
                <a:cs typeface="Consolas"/>
              </a:rPr>
              <a:t>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a:t>
            </a:r>
            <a:r>
              <a:rPr lang="en-US" sz="2400" dirty="0" smtClean="0">
                <a:solidFill>
                  <a:schemeClr val="tx2"/>
                </a:solidFill>
                <a:ea typeface="Osaka"/>
                <a:cs typeface="Consolas"/>
              </a:rPr>
              <a:t>computed by the </a:t>
            </a:r>
            <a:r>
              <a:rPr lang="en-US" sz="2400" smtClean="0">
                <a:solidFill>
                  <a:schemeClr val="tx2"/>
                </a:solidFill>
                <a:ea typeface="Osaka"/>
                <a:cs typeface="Consolas"/>
              </a:rPr>
              <a:t>type checker  </a:t>
            </a:r>
            <a:endParaRPr lang="en-US" sz="2400" dirty="0" smtClean="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045753" y="1384693"/>
            <a:ext cx="7288778" cy="305972"/>
            <a:chOff x="787791" y="1561514"/>
            <a:chExt cx="7828230" cy="407963"/>
          </a:xfrm>
        </p:grpSpPr>
        <p:sp>
          <p:nvSpPr>
            <p:cNvPr id="10" name="Rectangle 9"/>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3" name="Content Placeholder 2"/>
          <p:cNvSpPr>
            <a:spLocks noGrp="1"/>
          </p:cNvSpPr>
          <p:nvPr>
            <p:ph idx="1"/>
          </p:nvPr>
        </p:nvSpPr>
        <p:spPr>
          <a:xfrm>
            <a:off x="628650" y="1139252"/>
            <a:ext cx="7886700" cy="3493472"/>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800" b="1" dirty="0">
                <a:latin typeface="Consolas" charset="0"/>
                <a:ea typeface="Consolas" charset="0"/>
                <a:cs typeface="Consolas" charset="0"/>
              </a:rPr>
              <a:t>path = </a:t>
            </a:r>
            <a:br>
              <a:rPr lang="en-US" sz="1800" b="1" dirty="0">
                <a:latin typeface="Consolas" charset="0"/>
                <a:ea typeface="Consolas" charset="0"/>
                <a:cs typeface="Consolas" charset="0"/>
              </a:rPr>
            </a:b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re|</a:t>
            </a:r>
            <a:r>
              <a:rPr lang="en-US" sz="1800" b="1" dirty="0">
                <a:solidFill>
                  <a:schemeClr val="tx1"/>
                </a:solidFill>
                <a:latin typeface="Consolas" charset="0"/>
                <a:ea typeface="Consolas" charset="0"/>
                <a:cs typeface="Consolas" charset="0"/>
              </a:rPr>
              <a:t>/?(</a:t>
            </a:r>
            <a:r>
              <a:rPr lang="en-US" sz="1800" b="1" dirty="0">
                <a:solidFill>
                  <a:schemeClr val="accent1"/>
                </a:solidFill>
                <a:latin typeface="Consolas" charset="0"/>
                <a:ea typeface="Consolas" charset="0"/>
                <a:cs typeface="Consolas" charset="0"/>
              </a:rPr>
              <a:t>(?</a:t>
            </a:r>
            <a:r>
              <a:rPr lang="en-US" sz="1800" b="1" dirty="0" smtClean="0">
                <a:solidFill>
                  <a:schemeClr val="accent1"/>
                </a:solidFill>
                <a:latin typeface="Consolas" charset="0"/>
                <a:ea typeface="Consolas" charset="0"/>
                <a:cs typeface="Consolas" charset="0"/>
              </a:rPr>
              <a:t>P&lt;</a:t>
            </a:r>
            <a:r>
              <a:rPr lang="en-US" sz="1800" b="1" dirty="0" err="1" smtClean="0">
                <a:solidFill>
                  <a:schemeClr val="accent1"/>
                </a:solidFill>
                <a:latin typeface="Consolas" charset="0"/>
                <a:ea typeface="Consolas" charset="0"/>
                <a:cs typeface="Consolas" charset="0"/>
              </a:rPr>
              <a:t>dir</a:t>
            </a:r>
            <a:r>
              <a:rPr lang="en-US" sz="1800" b="1" dirty="0" smtClean="0">
                <a:solidFill>
                  <a:schemeClr val="accent1"/>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solidFill>
                  <a:schemeClr val="accent4"/>
                </a:solidFill>
                <a:latin typeface="Consolas" charset="0"/>
                <a:ea typeface="Consolas" charset="0"/>
                <a:cs typeface="Consolas" charset="0"/>
              </a:rPr>
              <a:t>(?P&lt;base&gt;[^\./]+)</a:t>
            </a:r>
            <a:r>
              <a:rPr lang="en-US" sz="1800" b="1" dirty="0" smtClean="0">
                <a:solidFill>
                  <a:schemeClr val="accent5"/>
                </a:solidFill>
                <a:latin typeface="Consolas" charset="0"/>
                <a:ea typeface="Consolas" charset="0"/>
                <a:cs typeface="Consolas" charset="0"/>
              </a:rPr>
              <a:t>(?P&lt;</a:t>
            </a:r>
            <a:r>
              <a:rPr lang="en-US" sz="1800" b="1" dirty="0" err="1" smtClean="0">
                <a:solidFill>
                  <a:schemeClr val="accent5"/>
                </a:solidFill>
                <a:latin typeface="Consolas" charset="0"/>
                <a:ea typeface="Consolas" charset="0"/>
                <a:cs typeface="Consolas" charset="0"/>
              </a:rPr>
              <a:t>ext</a:t>
            </a:r>
            <a:r>
              <a:rPr lang="en-US" sz="1800" b="1" dirty="0" smtClean="0">
                <a:solidFill>
                  <a:schemeClr val="accent5"/>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9" name="Rectangle 8"/>
          <p:cNvSpPr/>
          <p:nvPr/>
        </p:nvSpPr>
        <p:spPr>
          <a:xfrm>
            <a:off x="618890" y="1963711"/>
            <a:ext cx="7906219" cy="140158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Content Placeholder 2"/>
          <p:cNvSpPr txBox="1">
            <a:spLocks/>
          </p:cNvSpPr>
          <p:nvPr/>
        </p:nvSpPr>
        <p:spPr>
          <a:xfrm>
            <a:off x="628650" y="1963711"/>
            <a:ext cx="7905750" cy="1401581"/>
          </a:xfrm>
          <a:prstGeom prst="rect">
            <a:avLst/>
          </a:prstGeom>
          <a:no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400" b="1" dirty="0" err="1" smtClean="0">
                <a:latin typeface="Consolas" charset="0"/>
                <a:ea typeface="Consolas" charset="0"/>
                <a:cs typeface="Consolas" charset="0"/>
              </a:rPr>
              <a:t>λ</a:t>
            </a: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650" b="1" dirty="0">
                <a:latin typeface="Consolas" charset="0"/>
                <a:ea typeface="Consolas" charset="0"/>
                <a:cs typeface="Consolas" charset="0"/>
              </a:rPr>
              <a:t>:t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2" name="Title 1"/>
          <p:cNvSpPr>
            <a:spLocks noGrp="1"/>
          </p:cNvSpPr>
          <p:nvPr>
            <p:ph type="title"/>
          </p:nvPr>
        </p:nvSpPr>
        <p:spPr>
          <a:xfrm>
            <a:off x="618890" y="94028"/>
            <a:ext cx="7886700" cy="830735"/>
          </a:xfrm>
        </p:spPr>
        <p:txBody>
          <a:bodyPr>
            <a:normAutofit/>
          </a:bodyPr>
          <a:lstStyle/>
          <a:p>
            <a:r>
              <a:rPr lang="en-US" dirty="0" smtClean="0"/>
              <a:t>How does this work?</a:t>
            </a:r>
            <a:endParaRPr lang="en-US" dirty="0"/>
          </a:p>
        </p:txBody>
      </p:sp>
      <p:sp>
        <p:nvSpPr>
          <p:cNvPr id="7" name="TextBox 6"/>
          <p:cNvSpPr txBox="1"/>
          <p:nvPr/>
        </p:nvSpPr>
        <p:spPr>
          <a:xfrm>
            <a:off x="4231162" y="71653"/>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6" name="Title 1"/>
          <p:cNvSpPr txBox="1">
            <a:spLocks/>
          </p:cNvSpPr>
          <p:nvPr/>
        </p:nvSpPr>
        <p:spPr>
          <a:xfrm>
            <a:off x="1649153" y="4189751"/>
            <a:ext cx="7886700"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dirty="0" smtClean="0"/>
              <a:t>2. Type inference computes map</a:t>
            </a:r>
            <a:endParaRPr lang="en-US" dirty="0"/>
          </a:p>
        </p:txBody>
      </p:sp>
    </p:spTree>
    <p:extLst>
      <p:ext uri="{BB962C8B-B14F-4D97-AF65-F5344CB8AC3E}">
        <p14:creationId xmlns:p14="http://schemas.microsoft.com/office/powerpoint/2010/main" val="2128332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uiExpand="1" animBg="1"/>
      <p:bldP spid="7" grpId="0"/>
      <p:bldP spid="8"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smtClean="0"/>
              <a:t>Type functions run by type checker</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ext</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base"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a:t>
            </a:r>
            <a:r>
              <a:rPr lang="en-US" sz="2000" b="1" dirty="0" smtClean="0">
                <a:solidFill>
                  <a:srgbClr val="FF0000"/>
                </a:solidFill>
                <a:latin typeface="Consolas" charset="0"/>
                <a:ea typeface="Consolas" charset="0"/>
                <a:cs typeface="Consolas" charset="0"/>
              </a:rPr>
              <a:t>capture group </a:t>
            </a:r>
            <a:r>
              <a:rPr lang="en-US" sz="2000" b="1" dirty="0">
                <a:solidFill>
                  <a:srgbClr val="FF0000"/>
                </a:solidFill>
                <a:latin typeface="Consolas" charset="0"/>
                <a:ea typeface="Consolas" charset="0"/>
                <a:cs typeface="Consolas" charset="0"/>
              </a:rPr>
              <a:t>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a:t>
            </a:r>
            <a:r>
              <a:rPr lang="en-US" sz="2400" dirty="0" smtClean="0"/>
              <a:t> </a:t>
            </a:r>
            <a:r>
              <a:rPr lang="en-US" sz="2400" dirty="0" smtClean="0"/>
              <a:t>a series of </a:t>
            </a:r>
            <a:r>
              <a:rPr lang="en-US" sz="2400" dirty="0" smtClean="0"/>
              <a:t>entries</a:t>
            </a:r>
            <a:endParaRPr lang="en-US" sz="2400" dirty="0" smtClean="0"/>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r>
              <a:rPr lang="en-US" sz="2400" dirty="0" smtClean="0"/>
              <a:t>Entries do not store keys</a:t>
            </a:r>
          </a:p>
          <a:p>
            <a:pPr lvl="1"/>
            <a:r>
              <a:rPr lang="en-US" dirty="0" smtClean="0"/>
              <a:t>From type, know entry for </a:t>
            </a:r>
            <a:r>
              <a:rPr lang="en-US" sz="2000" dirty="0" smtClean="0">
                <a:latin typeface="Consolas" charset="0"/>
                <a:ea typeface="Consolas" charset="0"/>
                <a:cs typeface="Consolas" charset="0"/>
              </a:rPr>
              <a:t>"base"</a:t>
            </a:r>
            <a:r>
              <a:rPr lang="en-US" dirty="0" smtClean="0"/>
              <a:t> comes </a:t>
            </a:r>
            <a:r>
              <a:rPr lang="en-US" b="1" dirty="0" smtClean="0"/>
              <a:t>first</a:t>
            </a:r>
            <a:endParaRPr lang="en-US" dirty="0" smtClean="0"/>
          </a:p>
          <a:p>
            <a:pPr lvl="1"/>
            <a:r>
              <a:rPr lang="en-US" dirty="0" smtClean="0">
                <a:ea typeface="Consolas" charset="0"/>
                <a:cs typeface="Consolas" charset="0"/>
              </a:rPr>
              <a:t>Type computation r</a:t>
            </a:r>
            <a:r>
              <a:rPr lang="en-US" dirty="0" smtClean="0">
                <a:ea typeface="Consolas" charset="0"/>
                <a:cs typeface="Consolas" charset="0"/>
              </a:rPr>
              <a:t>esolves</a:t>
            </a:r>
            <a:r>
              <a:rPr lang="en-US" dirty="0">
                <a:ea typeface="Consolas" charset="0"/>
                <a:cs typeface="Consolas" charset="0"/>
              </a:rPr>
              <a:t> field access at</a:t>
            </a:r>
            <a:r>
              <a:rPr lang="en-US" dirty="0" smtClean="0">
                <a:ea typeface="Consolas" charset="0"/>
                <a:cs typeface="Consolas" charset="0"/>
              </a:rPr>
              <a:t> </a:t>
            </a:r>
            <a:r>
              <a:rPr lang="en-US" i="1" dirty="0" smtClean="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Types Constrain </a:t>
            </a:r>
            <a:r>
              <a:rPr lang="en-US" dirty="0" smtClean="0"/>
              <a:t>Data</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a:t>
            </a:r>
            <a:r>
              <a:rPr lang="en-US" sz="2400" dirty="0" smtClean="0"/>
              <a:t> </a:t>
            </a:r>
            <a:r>
              <a:rPr lang="en-US" sz="2400" dirty="0" smtClean="0"/>
              <a:t>a series of </a:t>
            </a:r>
            <a:r>
              <a:rPr lang="en-US" sz="2400" dirty="0" smtClean="0"/>
              <a:t>entries</a:t>
            </a:r>
            <a:endParaRPr lang="en-US" sz="2400" dirty="0" smtClean="0"/>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Nil  </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(:&gt;) </a:t>
            </a:r>
            <a:r>
              <a:rPr lang="en-US" sz="2000" b="1" dirty="0">
                <a:latin typeface="Consolas" charset="0"/>
                <a:ea typeface="Consolas" charset="0"/>
                <a:cs typeface="Consolas" charset="0"/>
              </a:rPr>
              <a:t>::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endParaRPr lang="en-US" sz="2000" b="1" dirty="0" smtClean="0">
              <a:latin typeface="Consolas" charset="0"/>
              <a:ea typeface="Consolas" charset="0"/>
              <a:cs typeface="Consolas" charset="0"/>
            </a:endParaRP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Dependent types in Haskell?</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smtClean="0">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smtClean="0">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smtClean="0">
                <a:solidFill>
                  <a:schemeClr val="tx1"/>
                </a:solidFill>
                <a:latin typeface="Consolas" charset="0"/>
                <a:ea typeface="Consolas" charset="0"/>
                <a:cs typeface="Consolas" charset="0"/>
              </a:rPr>
              <a:t>data </a:t>
            </a:r>
            <a:r>
              <a:rPr lang="en-US" sz="1800" b="1" dirty="0">
                <a:solidFill>
                  <a:schemeClr val="tx1"/>
                </a:solidFill>
                <a:latin typeface="Consolas" charset="0"/>
                <a:ea typeface="Consolas" charset="0"/>
                <a:cs typeface="Consolas" charset="0"/>
              </a:rPr>
              <a:t>Entry :: </a:t>
            </a:r>
            <a:r>
              <a:rPr lang="en-US" sz="1800" b="1" dirty="0" smtClean="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a:t>
            </a:r>
            <a:r>
              <a:rPr lang="en-US" sz="1800" b="1" dirty="0" smtClean="0">
                <a:solidFill>
                  <a:schemeClr val="tx1"/>
                </a:solidFill>
                <a:latin typeface="Consolas" charset="0"/>
                <a:ea typeface="Consolas" charset="0"/>
                <a:cs typeface="Consolas" charset="0"/>
              </a:rPr>
              <a:t>-&gt; </a:t>
            </a:r>
            <a:r>
              <a:rPr lang="en-US" sz="1800" b="1" dirty="0" err="1" smtClean="0">
                <a:solidFill>
                  <a:schemeClr val="accent5"/>
                </a:solidFill>
                <a:latin typeface="Consolas" charset="0"/>
                <a:ea typeface="Consolas" charset="0"/>
                <a:cs typeface="Consolas" charset="0"/>
              </a:rPr>
              <a:t>Occ</a:t>
            </a:r>
            <a:r>
              <a:rPr lang="en-US" sz="1800" b="1" dirty="0" smtClean="0">
                <a:solidFill>
                  <a:schemeClr val="tx1"/>
                </a:solidFill>
                <a:latin typeface="Consolas" charset="0"/>
                <a:ea typeface="Consolas" charset="0"/>
                <a:cs typeface="Consolas" charset="0"/>
              </a:rPr>
              <a:t> </a:t>
            </a:r>
            <a:r>
              <a:rPr lang="en-US" sz="1800" b="1" dirty="0">
                <a:solidFill>
                  <a:schemeClr val="tx1"/>
                </a:solidFill>
                <a:latin typeface="Consolas" charset="0"/>
                <a:ea typeface="Consolas" charset="0"/>
                <a:cs typeface="Consolas" charset="0"/>
              </a:rPr>
              <a:t>-&gt; Type where   </a:t>
            </a:r>
          </a:p>
          <a:p>
            <a:pPr marL="0" indent="0">
              <a:buNone/>
            </a:pPr>
            <a:r>
              <a:rPr lang="en-US" sz="1800" b="1" dirty="0">
                <a:solidFill>
                  <a:schemeClr val="tx1"/>
                </a:solidFill>
                <a:latin typeface="Consolas" charset="0"/>
                <a:ea typeface="Consolas" charset="0"/>
                <a:cs typeface="Consolas" charset="0"/>
              </a:rPr>
              <a:t>  E :: </a:t>
            </a:r>
            <a:r>
              <a:rPr lang="en-US" sz="1800" b="1" dirty="0" smtClean="0">
                <a:solidFill>
                  <a:schemeClr val="tx1"/>
                </a:solidFill>
                <a:latin typeface="Consolas"/>
                <a:ea typeface="Osaka"/>
                <a:cs typeface="Consolas"/>
              </a:rPr>
              <a:t>∀</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smtClean="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r>
              <a:rPr lang="en-US" sz="1800" b="1" dirty="0" smtClean="0">
                <a:solidFill>
                  <a:schemeClr val="tx1"/>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smtClean="0"/>
              <a:t>Indexed Types constrain data</a:t>
            </a:r>
            <a:endParaRPr lang="en-US" dirty="0"/>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solidFill>
                  <a:schemeClr val="accent4"/>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"Example"</a:t>
            </a:r>
            <a:r>
              <a:rPr lang="en-US" sz="2000" b="1" dirty="0" smtClean="0">
                <a:solidFill>
                  <a:schemeClr val="tx2">
                    <a:lumMod val="75000"/>
                  </a:schemeClr>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smtClean="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base="Example"</a:t>
            </a:r>
            <a:r>
              <a:rPr lang="en-US" sz="2000" b="1" dirty="0" smtClean="0">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a:t>
            </a:r>
            <a:r>
              <a:rPr lang="en-US" sz="2000" b="1" dirty="0">
                <a:latin typeface="Consolas" charset="0"/>
                <a:ea typeface="Consolas" charset="0"/>
                <a:cs typeface="Consolas" charset="0"/>
              </a:rPr>
              <a: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=Just </a:t>
            </a:r>
            <a:r>
              <a:rPr lang="en-US" sz="2000" b="1" dirty="0">
                <a:solidFill>
                  <a:schemeClr val="accent5"/>
                </a:solidFill>
                <a:latin typeface="Consolas" charset="0"/>
                <a:ea typeface="Consolas" charset="0"/>
                <a:cs typeface="Consolas" charset="0"/>
              </a:rPr>
              <a:t>".</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showLS</a:t>
            </a:r>
            <a:endParaRPr lang="en-US" sz="1800" b="1" dirty="0" smtClean="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smtClean="0">
                <a:solidFill>
                  <a:schemeClr val="accent1"/>
                </a:solidFill>
                <a:latin typeface="Consolas" charset="0"/>
                <a:ea typeface="Consolas" charset="0"/>
                <a:cs typeface="Consolas" charset="0"/>
              </a:rPr>
              <a:t>showS</a:t>
            </a:r>
            <a:r>
              <a:rPr lang="en-US" sz="1800" b="1" dirty="0" smtClean="0">
                <a:solidFill>
                  <a:schemeClr val="accent1"/>
                </a:solidFill>
                <a:latin typeface="Consolas" charset="0"/>
                <a:ea typeface="Consolas" charset="0"/>
                <a:cs typeface="Consolas" charset="0"/>
              </a:rPr>
              <a:t>  :: String -&gt; String</a:t>
            </a:r>
          </a:p>
          <a:p>
            <a:pPr marL="0" indent="0">
              <a:buNone/>
            </a:pPr>
            <a:r>
              <a:rPr lang="en-US" sz="1800" b="1" dirty="0" err="1" smtClean="0">
                <a:solidFill>
                  <a:schemeClr val="accent1"/>
                </a:solidFill>
                <a:latin typeface="Consolas" charset="0"/>
                <a:ea typeface="Consolas" charset="0"/>
                <a:cs typeface="Consolas" charset="0"/>
              </a:rPr>
              <a:t>showMS</a:t>
            </a:r>
            <a:r>
              <a:rPr lang="en-US" sz="1800" b="1" dirty="0" smtClean="0">
                <a:solidFill>
                  <a:schemeClr val="accent1"/>
                </a:solidFill>
                <a:latin typeface="Consolas" charset="0"/>
                <a:ea typeface="Consolas" charset="0"/>
                <a:cs typeface="Consolas" charset="0"/>
              </a:rPr>
              <a:t> :: Maybe String -&gt; String</a:t>
            </a:r>
          </a:p>
          <a:p>
            <a:pPr marL="0" indent="0">
              <a:buNone/>
            </a:pPr>
            <a:r>
              <a:rPr lang="en-US" sz="1800" b="1" dirty="0" err="1" smtClean="0">
                <a:solidFill>
                  <a:schemeClr val="accent1"/>
                </a:solidFill>
                <a:latin typeface="Consolas" charset="0"/>
                <a:ea typeface="Consolas" charset="0"/>
                <a:cs typeface="Consolas" charset="0"/>
              </a:rPr>
              <a:t>showLS</a:t>
            </a:r>
            <a:r>
              <a:rPr lang="en-US" sz="1800" b="1" dirty="0" smtClean="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smtClean="0">
              <a:solidFill>
                <a:schemeClr val="accent5"/>
              </a:solidFill>
              <a:latin typeface="Consolas" charset="0"/>
              <a:ea typeface="Consolas" charset="0"/>
              <a:cs typeface="Consolas" charset="0"/>
            </a:endParaRPr>
          </a:p>
          <a:p>
            <a:pPr marL="0" indent="0">
              <a:buNone/>
            </a:pPr>
            <a:r>
              <a:rPr lang="en-US" sz="1800" b="1" i="1" dirty="0" smtClean="0">
                <a:solidFill>
                  <a:schemeClr val="accent5"/>
                </a:solidFill>
                <a:latin typeface="Consolas" charset="0"/>
                <a:ea typeface="Consolas" charset="0"/>
                <a:cs typeface="Consolas" charset="0"/>
              </a:rPr>
              <a:t>data </a:t>
            </a:r>
            <a:r>
              <a:rPr lang="en-US" sz="1800" b="1" i="1" dirty="0">
                <a:solidFill>
                  <a:schemeClr val="accent5"/>
                </a:solidFill>
                <a:latin typeface="Consolas" charset="0"/>
                <a:ea typeface="Consolas" charset="0"/>
                <a:cs typeface="Consolas" charset="0"/>
              </a:rPr>
              <a:t>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tx1"/>
                </a:solidFill>
                <a:latin typeface="Consolas"/>
                <a:ea typeface="Osaka"/>
                <a:cs typeface="Consolas"/>
              </a:rPr>
              <a:t>::</a:t>
            </a:r>
            <a:r>
              <a:rPr lang="en-US" sz="2000" b="1" dirty="0" smtClean="0">
                <a:solidFill>
                  <a:schemeClr val="accent5"/>
                </a:solidFill>
                <a:latin typeface="Consolas"/>
                <a:ea typeface="Osaka"/>
                <a:cs typeface="Consolas"/>
              </a:rPr>
              <a:t> </a:t>
            </a:r>
            <a:r>
              <a:rPr lang="en-US" sz="2000" b="1" dirty="0" err="1" smtClean="0">
                <a:solidFill>
                  <a:schemeClr val="accent5"/>
                </a:solidFill>
                <a:latin typeface="Consolas"/>
                <a:ea typeface="Osaka"/>
                <a:cs typeface="Consolas"/>
              </a:rPr>
              <a:t>OccMap</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-&gt; Type</a:t>
            </a:r>
            <a:r>
              <a:rPr lang="en-US" sz="2000" b="1" dirty="0" smtClean="0">
                <a:solidFill>
                  <a:schemeClr val="accent5"/>
                </a:solidFill>
                <a:latin typeface="Consolas"/>
                <a:ea typeface="Osaka"/>
                <a:cs typeface="Consolas"/>
              </a:rPr>
              <a:t> </a:t>
            </a:r>
            <a:r>
              <a:rPr lang="en-US" sz="2000" b="1" dirty="0" smtClean="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accent5"/>
                </a:solidFill>
                <a:latin typeface="Consolas"/>
                <a:ea typeface="Osaka"/>
                <a:cs typeface="Consolas"/>
              </a:rPr>
              <a:t>'[]</a:t>
            </a:r>
            <a:endParaRPr lang="en-US" sz="2000" b="1" dirty="0">
              <a:solidFill>
                <a:schemeClr val="accent5"/>
              </a:solidFill>
              <a:latin typeface="Consolas"/>
              <a:ea typeface="Osaka"/>
              <a:cs typeface="Consolas"/>
            </a:endParaRPr>
          </a:p>
          <a:p>
            <a:pPr>
              <a:spcBef>
                <a:spcPts val="15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smtClean="0">
                <a:latin typeface="Consolas"/>
                <a:ea typeface="Osaka"/>
                <a:cs typeface="Consolas"/>
              </a:rPr>
              <a:t>…</a:t>
            </a:r>
            <a:endParaRPr lang="en-US" sz="2000" b="1" dirty="0" smtClean="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3223959" cy="369332"/>
          </a:xfrm>
          <a:prstGeom prst="rect">
            <a:avLst/>
          </a:prstGeom>
          <a:noFill/>
        </p:spPr>
        <p:txBody>
          <a:bodyPr wrap="none" rtlCol="0">
            <a:spAutoFit/>
          </a:bodyPr>
          <a:lstStyle/>
          <a:p>
            <a:r>
              <a:rPr lang="en-US" b="1" dirty="0">
                <a:solidFill>
                  <a:schemeClr val="accent1"/>
                </a:solidFill>
                <a:latin typeface="Consolas"/>
                <a:ea typeface="Osaka"/>
                <a:cs typeface="Consolas"/>
              </a:rPr>
              <a:t>-- Merge </a:t>
            </a:r>
            <a:r>
              <a:rPr lang="en-US" b="1" dirty="0" smtClean="0">
                <a:solidFill>
                  <a:schemeClr val="accent1"/>
                </a:solidFill>
                <a:latin typeface="Consolas"/>
                <a:ea typeface="Osaka"/>
                <a:cs typeface="Consolas"/>
              </a:rPr>
              <a:t>Empty </a:t>
            </a:r>
            <a:r>
              <a:rPr lang="en-US" b="1" dirty="0">
                <a:solidFill>
                  <a:schemeClr val="accent1"/>
                </a:solidFill>
                <a:latin typeface="Consolas"/>
                <a:ea typeface="Osaka"/>
                <a:cs typeface="Consolas"/>
              </a:rPr>
              <a:t>s2 ~ s2  </a:t>
            </a:r>
            <a:endParaRPr lang="en-US"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a:t>
            </a:r>
            <a:r>
              <a:rPr lang="en-US" sz="1650" b="1" dirty="0" smtClean="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         </a:t>
            </a:r>
            <a:r>
              <a:rPr lang="en-US" sz="1650" b="1" dirty="0" smtClean="0">
                <a:latin typeface="Consolas"/>
                <a:ea typeface="Osaka"/>
                <a:cs typeface="Consolas"/>
              </a:rPr>
              <a:t>= </a:t>
            </a:r>
            <a:r>
              <a:rPr lang="en-US" sz="1650" b="1" dirty="0" smtClean="0">
                <a:latin typeface="Consolas"/>
                <a:ea typeface="Osaka"/>
                <a:cs typeface="Consolas"/>
              </a:rPr>
              <a:t>'[]</a:t>
            </a:r>
            <a:r>
              <a:rPr lang="en-US" sz="1650" b="1" dirty="0" smtClean="0">
                <a:latin typeface="Consolas"/>
                <a:ea typeface="Osaka"/>
                <a:cs typeface="Consolas"/>
              </a:rPr>
              <a:t>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k</a:t>
            </a:r>
            <a:r>
              <a:rPr lang="en-US" sz="1650" b="1" dirty="0" err="1" smtClean="0">
                <a:latin typeface="Consolas"/>
                <a:ea typeface="Osaka"/>
                <a:cs typeface="Consolas"/>
              </a:rPr>
              <a:t>,o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k</a:t>
            </a:r>
            <a:r>
              <a:rPr lang="en-US" sz="1650" b="1" dirty="0" smtClean="0">
                <a:latin typeface="Consolas"/>
                <a:ea typeface="Osaka"/>
                <a:cs typeface="Consolas"/>
              </a:rPr>
              <a:t>,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Empty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Empty</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a:t>
            </a:r>
            <a:r>
              <a:rPr lang="en-US" sz="2000" b="1" dirty="0" smtClean="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a:latin typeface="Consolas"/>
                <a:ea typeface="Osaka"/>
                <a:cs typeface="Consolas"/>
              </a:rPr>
              <a:t>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a:latin typeface="Consolas"/>
                <a:ea typeface="Osaka"/>
                <a:cs typeface="Consolas"/>
              </a:rPr>
              <a:t>s</a:t>
            </a:r>
            <a:r>
              <a:rPr lang="en-US" sz="2000" b="1" dirty="0" smtClean="0">
                <a:latin typeface="Consolas"/>
                <a:ea typeface="Osaka"/>
                <a:cs typeface="Consolas"/>
              </a:rPr>
              <a:t>) </a:t>
            </a:r>
            <a:r>
              <a:rPr lang="en-US" sz="2000" b="1" dirty="0">
                <a:solidFill>
                  <a:schemeClr val="accent1"/>
                </a:solidFill>
                <a:latin typeface="Consolas"/>
                <a:ea typeface="Osaka"/>
                <a:cs typeface="Consolas"/>
              </a:rPr>
              <a:t>–- inductive </a:t>
            </a:r>
            <a:r>
              <a:rPr lang="en-US" sz="2000" b="1" dirty="0" smtClean="0">
                <a:solidFill>
                  <a:schemeClr val="accent1"/>
                </a:solidFill>
                <a:latin typeface="Consolas"/>
                <a:ea typeface="Osaka"/>
                <a:cs typeface="Consolas"/>
              </a:rPr>
              <a:t>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Alt </a:t>
            </a:r>
            <a:r>
              <a:rPr lang="en-US" sz="2000" b="1" dirty="0" smtClean="0">
                <a:solidFill>
                  <a:srgbClr val="FF0000"/>
                </a:solidFill>
                <a:latin typeface="Consolas" charset="0"/>
                <a:ea typeface="Consolas" charset="0"/>
                <a:cs typeface="Consolas" charset="0"/>
              </a:rPr>
              <a:t>s s, </a:t>
            </a:r>
            <a:endParaRPr lang="en-US" sz="2000" b="1" dirty="0" smtClean="0">
              <a:solidFill>
                <a:srgbClr val="FF0000"/>
              </a:solidFill>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      Merge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(Repeat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Repeat </a:t>
            </a:r>
            <a:r>
              <a:rPr lang="en-US" sz="2000" b="1" dirty="0" smtClean="0">
                <a:solidFill>
                  <a:srgbClr val="FF0000"/>
                </a:solidFill>
                <a:latin typeface="Consolas" charset="0"/>
                <a:ea typeface="Consolas" charset="0"/>
                <a:cs typeface="Consolas" charset="0"/>
              </a:rPr>
              <a:t>s</a:t>
            </a:r>
            <a:r>
              <a:rPr lang="en-US" sz="2000" b="1" dirty="0" smtClean="0">
                <a:latin typeface="Consolas" charset="0"/>
                <a:ea typeface="Consolas" charset="0"/>
                <a:cs typeface="Consolas" charset="0"/>
              </a:rPr>
              <a:t>)</a:t>
            </a:r>
            <a:r>
              <a:rPr lang="en-US" sz="2000" b="1" dirty="0" smtClean="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GHC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1006998"/>
            <a:ext cx="787078" cy="3009417"/>
          </a:xfrm>
          <a:prstGeom prst="leftBrace">
            <a:avLst>
              <a:gd name="adj1" fmla="val 8333"/>
              <a:gd name="adj2" fmla="val 1499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254433"/>
            <a:ext cx="3808071" cy="2554545"/>
          </a:xfrm>
          <a:prstGeom prst="rect">
            <a:avLst/>
          </a:prstGeom>
          <a:noFill/>
        </p:spPr>
        <p:txBody>
          <a:bodyPr wrap="square" rtlCol="0">
            <a:spAutoFit/>
          </a:bodyPr>
          <a:lstStyle/>
          <a:p>
            <a:r>
              <a:rPr lang="en-US" sz="2000" dirty="0" smtClean="0"/>
              <a:t>BEST IN CLASS: Haskell includes many features not included in other dependently-typed languages</a:t>
            </a:r>
          </a:p>
          <a:p>
            <a:pPr marL="285750" indent="-285750">
              <a:buFontTx/>
              <a:buChar char="-"/>
            </a:pPr>
            <a:r>
              <a:rPr lang="en-US" sz="2000" dirty="0" smtClean="0"/>
              <a:t>Closed-type families</a:t>
            </a:r>
          </a:p>
          <a:p>
            <a:pPr marL="285750" indent="-285750">
              <a:buFontTx/>
              <a:buChar char="-"/>
            </a:pPr>
            <a:r>
              <a:rPr lang="en-US" sz="2000" dirty="0" smtClean="0"/>
              <a:t>Injective type families</a:t>
            </a:r>
          </a:p>
          <a:p>
            <a:pPr marL="285750" indent="-285750">
              <a:buFontTx/>
              <a:buChar char="-"/>
            </a:pPr>
            <a:r>
              <a:rPr lang="en-US" sz="2000" dirty="0" smtClean="0"/>
              <a:t>Type pattern matching</a:t>
            </a:r>
          </a:p>
          <a:p>
            <a:pPr marL="285750" indent="-285750">
              <a:buFontTx/>
              <a:buChar char="-"/>
            </a:pPr>
            <a:r>
              <a:rPr lang="en-US" sz="2000" dirty="0" smtClean="0"/>
              <a:t>Nonterminating functions</a:t>
            </a:r>
          </a:p>
          <a:p>
            <a:pPr marL="285750" indent="-285750">
              <a:buFontTx/>
              <a:buChar char="-"/>
            </a:pPr>
            <a:r>
              <a:rPr lang="en-US" sz="2000" dirty="0" smtClean="0"/>
              <a:t>More coming: </a:t>
            </a:r>
            <a:r>
              <a:rPr lang="en-US" sz="2000" dirty="0" err="1" smtClean="0"/>
              <a:t>matchable</a:t>
            </a:r>
            <a:r>
              <a:rPr lang="en-US" sz="2000" dirty="0" smtClean="0"/>
              <a:t> kinds</a:t>
            </a:r>
            <a:endParaRPr lang="en-US" sz="2000" dirty="0"/>
          </a:p>
        </p:txBody>
      </p:sp>
    </p:spTree>
    <p:extLst>
      <p:ext uri="{BB962C8B-B14F-4D97-AF65-F5344CB8AC3E}">
        <p14:creationId xmlns:p14="http://schemas.microsoft.com/office/powerpoint/2010/main" val="1974658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631216"/>
          </a:xfrm>
          <a:prstGeom prst="rect">
            <a:avLst/>
          </a:prstGeom>
          <a:noFill/>
        </p:spPr>
        <p:txBody>
          <a:bodyPr wrap="square" rtlCol="0">
            <a:spAutoFit/>
          </a:bodyPr>
          <a:lstStyle/>
          <a:p>
            <a:r>
              <a:rPr lang="en-US" sz="2000" dirty="0" smtClean="0"/>
              <a:t>BEST IN CLASS: GADTs have been part  of Haskell for over 10 years and interact well with HM type inference. Commonly used in practice.</a:t>
            </a:r>
            <a:endParaRPr lang="en-US" sz="2000" dirty="0"/>
          </a:p>
        </p:txBody>
      </p:sp>
    </p:spTree>
    <p:extLst>
      <p:ext uri="{BB962C8B-B14F-4D97-AF65-F5344CB8AC3E}">
        <p14:creationId xmlns:p14="http://schemas.microsoft.com/office/powerpoint/2010/main" val="1490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1616094"/>
            <a:ext cx="752353" cy="2511706"/>
          </a:xfrm>
          <a:prstGeom prst="leftBrace">
            <a:avLst>
              <a:gd name="adj1" fmla="val 8333"/>
              <a:gd name="adj2" fmla="val 6151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1753706"/>
            <a:ext cx="3808071" cy="2246769"/>
          </a:xfrm>
          <a:prstGeom prst="rect">
            <a:avLst/>
          </a:prstGeom>
          <a:noFill/>
        </p:spPr>
        <p:txBody>
          <a:bodyPr wrap="square" rtlCol="0">
            <a:spAutoFit/>
          </a:bodyPr>
          <a:lstStyle/>
          <a:p>
            <a:r>
              <a:rPr lang="en-US" sz="2000" dirty="0" smtClean="0"/>
              <a:t>WORK IN PROGRESS:  Need singletons to pattern match dependent data at runtime. Some parts supported by "singletons" library, but not a complete solution. Current research project: adding a real </a:t>
            </a:r>
            <a:r>
              <a:rPr lang="en-US" sz="2000" dirty="0" err="1"/>
              <a:t>Π</a:t>
            </a:r>
            <a:r>
              <a:rPr lang="en-US" sz="2000" dirty="0" smtClean="0"/>
              <a:t>  type to GHC.</a:t>
            </a:r>
            <a:endParaRPr lang="en-US" sz="2000" dirty="0"/>
          </a:p>
        </p:txBody>
      </p:sp>
    </p:spTree>
    <p:extLst>
      <p:ext uri="{BB962C8B-B14F-4D97-AF65-F5344CB8AC3E}">
        <p14:creationId xmlns:p14="http://schemas.microsoft.com/office/powerpoint/2010/main" val="881098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2199194"/>
            <a:ext cx="752353" cy="2626902"/>
          </a:xfrm>
          <a:prstGeom prst="leftBrace">
            <a:avLst>
              <a:gd name="adj1" fmla="val 8333"/>
              <a:gd name="adj2" fmla="val 708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46369" y="2271551"/>
            <a:ext cx="3808071" cy="2554545"/>
          </a:xfrm>
          <a:prstGeom prst="rect">
            <a:avLst/>
          </a:prstGeom>
          <a:noFill/>
        </p:spPr>
        <p:txBody>
          <a:bodyPr wrap="square" rtlCol="0">
            <a:spAutoFit/>
          </a:bodyPr>
          <a:lstStyle/>
          <a:p>
            <a:r>
              <a:rPr lang="en-US" sz="2000" dirty="0" smtClean="0"/>
              <a:t>MIXED:  Class system provides some proof automation not found in other languages, but has limitations. Explicit proof language provides weak reasoning. Room for external constraint solvers to increase reasoning power. No uniform technique.</a:t>
            </a:r>
            <a:endParaRPr lang="en-US" sz="2000" dirty="0"/>
          </a:p>
        </p:txBody>
      </p:sp>
    </p:spTree>
    <p:extLst>
      <p:ext uri="{BB962C8B-B14F-4D97-AF65-F5344CB8AC3E}">
        <p14:creationId xmlns:p14="http://schemas.microsoft.com/office/powerpoint/2010/main" val="863668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smtClean="0"/>
              <a:t>BEST IN CLASS</a:t>
            </a:r>
            <a:endParaRPr lang="en-US" sz="2400" dirty="0" smtClean="0"/>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DataKinds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TypeOperators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TypeApplications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MultiParamTypeClasses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FlexibleInstances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TypeInType</a:t>
            </a:r>
            <a:endParaRPr lang="en-US" sz="2400" b="1" dirty="0" smtClean="0">
              <a:solidFill>
                <a:schemeClr val="accent5"/>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UndecidableInstances</a:t>
            </a:r>
            <a:r>
              <a:rPr lang="en-US" sz="2400" b="1" dirty="0" smtClean="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smtClean="0"/>
              <a:t>MATURE SUPPORT</a:t>
            </a:r>
            <a:endParaRPr lang="en-US" sz="2400" dirty="0" smtClean="0"/>
          </a:p>
          <a:p>
            <a:pPr marL="342900" indent="-342900">
              <a:buFont typeface="Arial" charset="0"/>
              <a:buChar char="•"/>
            </a:pPr>
            <a:r>
              <a:rPr lang="en-US" sz="2400" b="1" dirty="0" smtClean="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smtClean="0">
                <a:solidFill>
                  <a:schemeClr val="accent4"/>
                </a:solidFill>
                <a:latin typeface="Consolas" charset="0"/>
                <a:ea typeface="Consolas" charset="0"/>
                <a:cs typeface="Consolas" charset="0"/>
              </a:rPr>
              <a:t>DataKinds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smtClean="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smtClean="0"/>
              <a:t>Singletons library</a:t>
            </a:r>
          </a:p>
          <a:p>
            <a:pPr marL="342900" indent="-342900">
              <a:buFont typeface="Arial" charset="0"/>
              <a:buChar char="•"/>
            </a:pPr>
            <a:r>
              <a:rPr lang="en-US" sz="2400" dirty="0" smtClean="0"/>
              <a:t>Current work: real </a:t>
            </a:r>
            <a:r>
              <a:rPr lang="en-US" sz="2400" dirty="0" err="1"/>
              <a:t>Π</a:t>
            </a:r>
            <a:r>
              <a:rPr lang="en-US" sz="2400" dirty="0"/>
              <a:t> </a:t>
            </a:r>
            <a:r>
              <a:rPr lang="en-US" sz="2400" dirty="0" smtClean="0"/>
              <a:t>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smtClean="0"/>
              <a:t>MANY EXCITING APPROACHES</a:t>
            </a:r>
          </a:p>
          <a:p>
            <a:pPr marL="342900" indent="-342900">
              <a:buFont typeface="Arial" charset="0"/>
              <a:buChar char="•"/>
            </a:pPr>
            <a:r>
              <a:rPr lang="en-US" sz="2400" b="1" dirty="0" err="1" smtClean="0">
                <a:solidFill>
                  <a:schemeClr val="accent1"/>
                </a:solidFill>
                <a:latin typeface="Consolas" charset="0"/>
                <a:ea typeface="Consolas" charset="0"/>
                <a:cs typeface="Consolas" charset="0"/>
              </a:rPr>
              <a:t>MultiParamTypeClasses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FunctionalDependencies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smtClean="0">
                <a:solidFill>
                  <a:schemeClr val="accent4"/>
                </a:solidFill>
                <a:latin typeface="Consolas" charset="0"/>
                <a:ea typeface="Consolas" charset="0"/>
                <a:cs typeface="Consolas" charset="0"/>
              </a:rPr>
              <a:t>Closed </a:t>
            </a:r>
            <a:r>
              <a:rPr lang="en-US" sz="2400" b="1" dirty="0" err="1" smtClean="0">
                <a:solidFill>
                  <a:schemeClr val="accent4"/>
                </a:solidFill>
                <a:latin typeface="Consolas" charset="0"/>
                <a:ea typeface="Consolas" charset="0"/>
                <a:cs typeface="Consolas" charset="0"/>
              </a:rPr>
              <a:t>TypeFamilies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TypeFamilyDependencies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smtClean="0">
                <a:solidFill>
                  <a:schemeClr val="accent5"/>
                </a:solidFill>
                <a:latin typeface="Consolas" charset="0"/>
                <a:ea typeface="Consolas" charset="0"/>
                <a:cs typeface="Consolas" charset="0"/>
              </a:rPr>
              <a:t>GADTs</a:t>
            </a:r>
          </a:p>
          <a:p>
            <a:pPr marL="342900" indent="-342900">
              <a:buFont typeface="Arial" charset="0"/>
              <a:buChar char="•"/>
            </a:pPr>
            <a:r>
              <a:rPr lang="en-US" sz="2400" b="1" dirty="0" smtClean="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500" i="1" dirty="0"/>
              <a:t>Thanks to: </a:t>
            </a:r>
            <a:r>
              <a:rPr lang="en-US" sz="1500" dirty="0"/>
              <a:t>Simon Peyton Jones, Richard Eisenberg, </a:t>
            </a:r>
            <a:r>
              <a:rPr lang="en-US" sz="1500" dirty="0" err="1"/>
              <a:t>Dimitrios</a:t>
            </a:r>
            <a:r>
              <a:rPr lang="en-US" sz="1500" dirty="0"/>
              <a:t> </a:t>
            </a:r>
            <a:r>
              <a:rPr lang="en-US" sz="1500" dirty="0" err="1"/>
              <a:t>Vytiniotis</a:t>
            </a:r>
            <a:r>
              <a:rPr lang="en-US" sz="1500" dirty="0"/>
              <a:t>, </a:t>
            </a:r>
            <a:r>
              <a:rPr lang="en-US" sz="1500" dirty="0" smtClean="0"/>
              <a:t> </a:t>
            </a:r>
            <a:r>
              <a:rPr lang="en-US" sz="1500" dirty="0" err="1" smtClean="0"/>
              <a:t>Vilhelm</a:t>
            </a:r>
            <a:r>
              <a:rPr lang="en-US" sz="1500" dirty="0" smtClean="0"/>
              <a:t> </a:t>
            </a:r>
            <a:r>
              <a:rPr lang="en-US" sz="1500" dirty="0" err="1"/>
              <a:t>Sjöberg</a:t>
            </a:r>
            <a:r>
              <a:rPr lang="en-US" sz="1500" dirty="0"/>
              <a:t>, Brent </a:t>
            </a:r>
            <a:r>
              <a:rPr lang="en-US" sz="1500" dirty="0" err="1"/>
              <a:t>Yorgey</a:t>
            </a:r>
            <a:r>
              <a:rPr lang="en-US" sz="1500" dirty="0"/>
              <a:t>, Chris </a:t>
            </a:r>
            <a:r>
              <a:rPr lang="en-US" sz="1500" dirty="0" err="1"/>
              <a:t>Casinghino</a:t>
            </a:r>
            <a:r>
              <a:rPr lang="en-US" sz="1500" dirty="0"/>
              <a:t>, </a:t>
            </a:r>
            <a:r>
              <a:rPr lang="en-US" sz="1500" dirty="0" smtClean="0"/>
              <a:t>Geoffrey </a:t>
            </a:r>
            <a:r>
              <a:rPr lang="en-US" sz="1500" dirty="0"/>
              <a:t>Washburn, </a:t>
            </a:r>
            <a:r>
              <a:rPr lang="en-US" sz="1500" dirty="0" err="1"/>
              <a:t>Iavor</a:t>
            </a:r>
            <a:r>
              <a:rPr lang="en-US" sz="1500" dirty="0"/>
              <a:t> </a:t>
            </a:r>
            <a:r>
              <a:rPr lang="en-US" sz="1500" dirty="0" err="1"/>
              <a:t>Diatchki</a:t>
            </a:r>
            <a:r>
              <a:rPr lang="en-US" sz="1500" dirty="0"/>
              <a:t>, </a:t>
            </a:r>
            <a:r>
              <a:rPr lang="en-US" sz="1500" dirty="0" err="1"/>
              <a:t>Conor</a:t>
            </a:r>
            <a:r>
              <a:rPr lang="en-US" sz="1500" dirty="0"/>
              <a:t> McBride, Adam Gundry, Joachim </a:t>
            </a:r>
            <a:r>
              <a:rPr lang="en-US" sz="1500" dirty="0" err="1"/>
              <a:t>Breitner</a:t>
            </a:r>
            <a:r>
              <a:rPr lang="en-US" sz="1500" dirty="0"/>
              <a:t>, Julien Cretin, José Pedro </a:t>
            </a:r>
            <a:r>
              <a:rPr lang="en-US" sz="1500" dirty="0" err="1"/>
              <a:t>Magalhães</a:t>
            </a:r>
            <a:r>
              <a:rPr lang="en-US" sz="1500" dirty="0"/>
              <a:t>, Steve </a:t>
            </a:r>
            <a:r>
              <a:rPr lang="en-US" sz="1500" dirty="0" err="1"/>
              <a:t>Zdancewic</a:t>
            </a:r>
            <a:r>
              <a:rPr lang="en-US" sz="1500" dirty="0"/>
              <a:t> and NSF</a:t>
            </a:r>
            <a:endParaRPr lang="en-US" sz="1500" dirty="0">
              <a:latin typeface="Tw Cen MT" charset="0"/>
              <a:ea typeface="Tw Cen MT" charset="0"/>
              <a:cs typeface="Tw Cen MT" charset="0"/>
            </a:endParaRPr>
          </a:p>
        </p:txBody>
      </p:sp>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t>
            </a:r>
            <a:r>
              <a:rPr lang="en-US" sz="3200" dirty="0" smtClean="0">
                <a:solidFill>
                  <a:schemeClr val="bg1"/>
                </a:solidFill>
                <a:latin typeface="Tw Cen MT" charset="0"/>
                <a:ea typeface="Tw Cen MT" charset="0"/>
                <a:cs typeface="Tw Cen MT" charset="0"/>
              </a:rPr>
              <a:t>a </a:t>
            </a:r>
            <a:r>
              <a:rPr lang="en-US" sz="3200" dirty="0">
                <a:solidFill>
                  <a:schemeClr val="bg1"/>
                </a:solidFill>
                <a:latin typeface="Tw Cen MT" charset="0"/>
                <a:ea typeface="Tw Cen MT" charset="0"/>
                <a:cs typeface="Tw Cen MT" charset="0"/>
              </a:rPr>
              <a:t>fascinating part of the design space of dependently typed </a:t>
            </a:r>
            <a:r>
              <a:rPr lang="en-US" sz="3200" dirty="0" smtClean="0">
                <a:solidFill>
                  <a:schemeClr val="bg1"/>
                </a:solidFill>
                <a:latin typeface="Tw Cen MT" charset="0"/>
                <a:ea typeface="Tw Cen MT" charset="0"/>
                <a:cs typeface="Tw Cen MT" charset="0"/>
              </a:rPr>
              <a:t>languages. </a:t>
            </a:r>
            <a:endParaRPr lang="en-US" sz="32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3" name="Rectangle 2"/>
          <p:cNvSpPr/>
          <p:nvPr/>
        </p:nvSpPr>
        <p:spPr>
          <a:xfrm>
            <a:off x="1135453" y="4480183"/>
            <a:ext cx="4110421" cy="369332"/>
          </a:xfrm>
          <a:prstGeom prst="rect">
            <a:avLst/>
          </a:prstGeom>
        </p:spPr>
        <p:txBody>
          <a:bodyPr wrap="none">
            <a:spAutoFit/>
          </a:bodyPr>
          <a:lstStyle/>
          <a:p>
            <a:r>
              <a:rPr lang="en-US" dirty="0">
                <a:solidFill>
                  <a:schemeClr val="bg2">
                    <a:lumMod val="50000"/>
                  </a:schemeClr>
                </a:solidFill>
                <a:latin typeface="Consolas" charset="0"/>
                <a:ea typeface="Consolas" charset="0"/>
                <a:cs typeface="Consolas" charset="0"/>
              </a:rPr>
              <a:t>https://</a:t>
            </a:r>
            <a:r>
              <a:rPr lang="en-US" dirty="0" err="1">
                <a:solidFill>
                  <a:schemeClr val="bg2">
                    <a:lumMod val="50000"/>
                  </a:schemeClr>
                </a:solidFill>
                <a:latin typeface="Consolas" charset="0"/>
                <a:ea typeface="Consolas" charset="0"/>
                <a:cs typeface="Consolas" charset="0"/>
              </a:rPr>
              <a:t>github.com</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sweirich</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dth</a:t>
            </a:r>
            <a:endParaRPr lang="en-US" dirty="0">
              <a:solidFill>
                <a:schemeClr val="bg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Types?</a:t>
            </a:r>
            <a:endParaRPr lang="en-US" dirty="0"/>
          </a:p>
        </p:txBody>
      </p:sp>
      <p:sp>
        <p:nvSpPr>
          <p:cNvPr id="5" name="Text Placeholder 4"/>
          <p:cNvSpPr>
            <a:spLocks noGrp="1"/>
          </p:cNvSpPr>
          <p:nvPr>
            <p:ph type="body" idx="1"/>
          </p:nvPr>
        </p:nvSpPr>
        <p:spPr/>
        <p:txBody>
          <a:bodyPr>
            <a:normAutofit/>
          </a:bodyPr>
          <a:lstStyle/>
          <a:p>
            <a:r>
              <a:rPr lang="en-US" sz="3000" dirty="0" smtClean="0"/>
              <a:t>Domain-specific </a:t>
            </a:r>
            <a:r>
              <a:rPr lang="en-US" sz="3000" dirty="0"/>
              <a:t>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expression capture groups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smtClean="0"/>
              <a:t>regexps</a:t>
            </a:r>
            <a:r>
              <a:rPr lang="en-US" dirty="0" smtClean="0"/>
              <a:t> to </a:t>
            </a:r>
            <a:r>
              <a:rPr lang="en-US" dirty="0" smtClean="0"/>
              <a:t>recognize and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smtClean="0">
                <a:latin typeface="Consolas" charset="0"/>
                <a:ea typeface="Consolas" charset="0"/>
                <a:cs typeface="Consolas" charset="0"/>
              </a:rPr>
              <a:t>"</a:t>
            </a:r>
          </a:p>
          <a:p>
            <a:r>
              <a:rPr lang="en-US" dirty="0"/>
              <a:t>Return captured results in a </a:t>
            </a:r>
            <a:r>
              <a:rPr lang="en-US" dirty="0" smtClean="0"/>
              <a:t>dictionary</a:t>
            </a:r>
            <a:endParaRPr lang="en-US" dirty="0">
              <a:latin typeface="Consolas" charset="0"/>
              <a:ea typeface="Consolas" charset="0"/>
              <a:cs typeface="Consolas" charset="0"/>
            </a:endParaRP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smtClean="0"/>
              <a:t>Challenge</a:t>
            </a:r>
            <a:r>
              <a:rPr lang="en-US" dirty="0"/>
              <a:t>: Type system </a:t>
            </a:r>
            <a:r>
              <a:rPr lang="en-US" dirty="0" smtClean="0"/>
              <a:t>verifies dictionary access</a:t>
            </a:r>
            <a:endParaRPr lang="en-US" dirty="0"/>
          </a:p>
          <a:p>
            <a:endParaRPr lang="en-US" dirty="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pPr marL="0" indent="0">
              <a:buNone/>
            </a:pPr>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asking for, when we ask for dependent types?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smtClean="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84889</TotalTime>
  <Words>4730</Words>
  <Application>Microsoft Macintosh PowerPoint</Application>
  <PresentationFormat>On-screen Show (16:9)</PresentationFormat>
  <Paragraphs>707</Paragraphs>
  <Slides>64</Slides>
  <Notes>44</Notes>
  <HiddenSlides>19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Cambria Math</vt:lpstr>
      <vt:lpstr>Consolas</vt:lpstr>
      <vt:lpstr>Gill Sans Regular</vt:lpstr>
      <vt:lpstr>Osaka</vt:lpstr>
      <vt:lpstr>Tw Cen MT</vt:lpstr>
      <vt:lpstr>Tw Cen MT Condensed</vt:lpstr>
      <vt:lpstr>Zapfino</vt:lpstr>
      <vt:lpstr>Arial</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What are we asking for, when we ask for dependent types?</vt:lpstr>
      <vt:lpstr>Four Capabilities of Dependent Type Systems</vt:lpstr>
      <vt:lpstr>Type Computation</vt:lpstr>
      <vt:lpstr>How does this work?</vt:lpstr>
      <vt:lpstr>How does this work?</vt:lpstr>
      <vt:lpstr>How does this work?</vt:lpstr>
      <vt:lpstr>2. Type functions run by type checker</vt:lpstr>
      <vt:lpstr>Demo</vt:lpstr>
      <vt:lpstr>Indexed types </vt:lpstr>
      <vt:lpstr>How does this work?</vt:lpstr>
      <vt:lpstr>Types Constrain Data</vt:lpstr>
      <vt:lpstr>Types Constrain Data</vt:lpstr>
      <vt:lpstr>Indexed Types constrain data</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Features of Dependently Typed Programs</vt:lpstr>
      <vt:lpstr>Four Features of Dependently Typed Programs</vt:lpstr>
      <vt:lpstr>Four Features of Dependently Typed Programs</vt:lpstr>
      <vt:lpstr>Four Features of Dependently Typed Programs</vt:lpstr>
      <vt:lpstr>Four Capabilities of Dependent Type Systems</vt:lpstr>
      <vt:lpstr>Four Capabilities of Dependent Type Systems</vt:lpstr>
      <vt:lpstr>Four Capabilities of Dependent Type Systems</vt:lpstr>
      <vt:lpstr>Four Capabilities of Dependent Type Systems</vt:lpstr>
      <vt:lpstr>Thanks to: Simon Peyton Jones, Richard Eisenberg, Dimitrios Vytiniotis,  Vilhelm Sjöberg, Brent Yorgey, Chris Casinghino, Geoffrey Washburn, Iavor Diatchki, Conor McBride, Adam Gundry, Joachim Breitner, Julien Cretin, José Pedro Magalhães, Steve Zdancewic and NSF</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403</cp:revision>
  <cp:lastPrinted>2017-01-18T16:17:31Z</cp:lastPrinted>
  <dcterms:created xsi:type="dcterms:W3CDTF">2014-10-17T12:05:19Z</dcterms:created>
  <dcterms:modified xsi:type="dcterms:W3CDTF">2017-09-30T13:20:49Z</dcterms:modified>
</cp:coreProperties>
</file>